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6" r:id="rId5"/>
    <p:sldId id="257" r:id="rId6"/>
    <p:sldId id="260" r:id="rId7"/>
    <p:sldId id="267" r:id="rId8"/>
    <p:sldId id="261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272B-B715-4476-A9D7-98C180D62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A7CA5-B0D9-4370-916E-EDF02C9D2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4FE86-4076-4E0D-A626-D8EF8D3C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FC6F0-DA00-4E36-B407-4B476C62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0D812-CAD9-46A2-8B72-85391182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0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73F0-4FF1-4B20-8E04-DE075FDB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4EFA0-D6D3-44FA-9AA1-AAB6E1884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4EBA9-31E5-4463-8926-2416D0DD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8800D-3139-44F7-BA80-366B1364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59F03-23F4-42F5-8B14-6119DA73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1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0FC03E-EF9C-4185-BDC5-F840DAD7E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13E4E-64EF-4705-84B3-7EC83546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7266C-539C-4509-80CF-A52703C0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A0F76-8FA2-403E-841F-26A11D13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331B0-7DE2-4CDB-BC77-79F4F754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9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432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26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445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91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7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31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547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44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56FA-30D1-4A84-99BC-D9E8D52F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A56DD-3D43-4DFE-87D9-9515BA5BF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A1726-7352-433D-9532-D2022AA6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2C2A-7850-447C-9920-8C4EF284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600A5-720B-4355-B6AE-39BD9299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87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96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8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82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5BDA3-55B3-40FF-8DE5-5DEC6A0B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A9896-11E6-4252-BBBE-9806AA4B8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7DE61-675D-4B6C-AC72-DCFA5C01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777-8D28-4A89-9990-19B917403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4C0B7-5A6C-4BF2-A415-C33B70CC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7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AB6B6-BFDD-4575-ABFC-4F728427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12505-7FBE-4A2E-A26E-3848FAA17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30379-3030-4D76-9981-05FB48253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FDE26-F7EA-48E8-8F34-CCEA37F6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90FF1-3048-492D-9F0B-3694E0F8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BC403-319C-4855-A285-F484E2F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9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D1BB-B218-4F52-9DBD-C0274DA7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7FC4B-AE8E-4DEF-92D9-9BD4A80DB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BE9B3-97EC-4A05-9086-DD05390BF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D4DB6-74B9-481A-87DA-DA5C9D02F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A2ABB-1158-4353-A55F-A9BC22EB35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964A9-0109-4906-A07E-A675E4F1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DDB4F3-AAE7-4C0E-971D-4A4432F1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3110A-20C0-4330-97EF-FD4D4CE5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1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E508-360A-4EF8-A63B-62BD3CEBD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2681E-8B6D-4444-9487-7C696793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7288D-7F80-44B6-A45C-A8CB259D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03AE0-D9D3-4456-89D1-93185274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0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A60593-6F70-43A1-AC7A-3BC2A129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3A3ED3-574B-4E75-BE03-5676FA0B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BC2B2-0301-46E0-9483-E103BD46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9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A393-2386-42E3-8778-4C6503F6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69886-B98B-4BDB-BE3B-B8F4C4DA0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97033-4EFD-46E2-B032-8DAF17659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EDE7-F889-460A-B544-57A5488B8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E3D40-236B-4CB1-BF03-0E2BEC93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FF21F-0413-4DDE-8D2A-19D406E5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3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59E9-0735-4540-80FC-6122D306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1E8E2C-0A84-4927-8AFD-056506FB0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A516B-08F8-4F90-B085-FEB2B0F05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5F0F1-ADBF-4DFF-A18E-1F5FB58D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A15FB-CB0A-4B97-A344-2D63168F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85197-2BF0-4D73-853C-08059F80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9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C33E78-D742-4DD5-87D4-60FC287B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6DB9-5E7A-4BEA-A244-3DE883771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2DB07-5FE0-4B7A-9659-288A33BDD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08F52-934C-4634-8B28-8B502E247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3728-38A4-43FF-9A69-644B3D0ED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3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64CC054-5E63-41D6-8F52-5F7D82513B4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BFF3B0E-02E3-49E4-B2AC-C0E94B41777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5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DEA32D-DC21-471A-97C9-7A43FF59A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285D2-0E8C-48B6-B435-63D0CAF19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25" y="321732"/>
            <a:ext cx="2064751" cy="1465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71602-2F49-4994-B2B4-982AC7F51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07" y="2426124"/>
            <a:ext cx="1650868" cy="1333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C2A476-2CF0-4AF7-89B6-23716742D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72" y="4388273"/>
            <a:ext cx="1345506" cy="1797050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7695D806-0BD6-41DF-81C3-D8C135B40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51B1B0-ABAE-4DCC-9C3E-ACDF4485F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5CF7F-6E11-4705-8C8A-4A7E96AEF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29321"/>
            <a:ext cx="6163102" cy="2651200"/>
          </a:xfrm>
        </p:spPr>
        <p:txBody>
          <a:bodyPr anchor="t">
            <a:noAutofit/>
          </a:bodyPr>
          <a:lstStyle/>
          <a:p>
            <a:pPr algn="l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of drought tolerance in relationship to climate change in Southwestern White Pine (</a:t>
            </a:r>
            <a:r>
              <a:rPr lang="en-US" sz="3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Pinus </a:t>
            </a:r>
            <a:r>
              <a:rPr lang="en-US" sz="36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strobiformis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F0AA9-97C4-4D42-BAD7-D0DE60046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74" y="1347555"/>
            <a:ext cx="4167376" cy="1155525"/>
          </a:xfrm>
        </p:spPr>
        <p:txBody>
          <a:bodyPr anchor="b">
            <a:no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Briana Palmiero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Mentor: Dr. Amy Whipple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Northern Arizona University </a:t>
            </a:r>
          </a:p>
        </p:txBody>
      </p:sp>
    </p:spTree>
    <p:extLst>
      <p:ext uri="{BB962C8B-B14F-4D97-AF65-F5344CB8AC3E}">
        <p14:creationId xmlns:p14="http://schemas.microsoft.com/office/powerpoint/2010/main" val="2631153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B31C8-DB76-451B-9B9C-B8DE1F81ADB7}"/>
              </a:ext>
            </a:extLst>
          </p:cNvPr>
          <p:cNvSpPr txBox="1"/>
          <p:nvPr/>
        </p:nvSpPr>
        <p:spPr>
          <a:xfrm>
            <a:off x="2726432" y="1741337"/>
            <a:ext cx="6739136" cy="238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9052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087AA-93AB-45CA-BE24-CFD88D41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and Importance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24407-09E2-4CF4-A16B-E355B301E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…to determine whether climate warming will negatively affect Southwestern white pine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Wildlife food sources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Habitat for birds and small mammals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Soil erosion mitigation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Biodiversity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quality</a:t>
            </a:r>
          </a:p>
        </p:txBody>
      </p:sp>
    </p:spTree>
    <p:extLst>
      <p:ext uri="{BB962C8B-B14F-4D97-AF65-F5344CB8AC3E}">
        <p14:creationId xmlns:p14="http://schemas.microsoft.com/office/powerpoint/2010/main" val="307359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C0BB-A483-418D-9BA9-BCB90913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2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55461-7411-44AF-9E5D-DED2EE1EF27D}"/>
              </a:ext>
            </a:extLst>
          </p:cNvPr>
          <p:cNvSpPr txBox="1"/>
          <p:nvPr/>
        </p:nvSpPr>
        <p:spPr>
          <a:xfrm>
            <a:off x="1898651" y="1429078"/>
            <a:ext cx="309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Seed Warming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19108-1BEC-4441-8464-412D8C26102C}"/>
              </a:ext>
            </a:extLst>
          </p:cNvPr>
          <p:cNvSpPr txBox="1"/>
          <p:nvPr/>
        </p:nvSpPr>
        <p:spPr>
          <a:xfrm>
            <a:off x="7157477" y="1387551"/>
            <a:ext cx="345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Seedling 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F74FD-AFE7-437A-BE42-93ADAE96F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798" y="2130853"/>
            <a:ext cx="3363757" cy="4485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0EEC7-3122-484A-ABE2-FC3D84875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13" y="2130853"/>
            <a:ext cx="3359428" cy="44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3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995C7-7C97-483A-A272-66C1EA70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Hypotheses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5778A-A9BE-41EA-8047-5CFFD05F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457200" indent="-457200">
              <a:buAutoNum type="arabicParenR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bagging treatment during germination will not have an affect on seedling hydraulics, and</a:t>
            </a:r>
          </a:p>
          <a:p>
            <a:pPr marL="457200" indent="-457200">
              <a:buAutoNum type="arabicParenR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different chamber temperatures will influence seedling hydraulics, with the warmest chamber having the greatest effect.</a:t>
            </a:r>
          </a:p>
        </p:txBody>
      </p:sp>
    </p:spTree>
    <p:extLst>
      <p:ext uri="{BB962C8B-B14F-4D97-AF65-F5344CB8AC3E}">
        <p14:creationId xmlns:p14="http://schemas.microsoft.com/office/powerpoint/2010/main" val="403125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pressure bomb water potential">
            <a:extLst>
              <a:ext uri="{FF2B5EF4-FFF2-40B4-BE49-F238E27FC236}">
                <a16:creationId xmlns:a16="http://schemas.microsoft.com/office/drawing/2014/main" id="{A6FFCE50-69FA-45E1-865D-C897CB6AD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" r="-1" b="-1"/>
          <a:stretch/>
        </p:blipFill>
        <p:spPr bwMode="auto">
          <a:xfrm>
            <a:off x="6556855" y="2441576"/>
            <a:ext cx="4260814" cy="292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8D9A3-BDE2-47AB-81B4-79AFC253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863" y="250031"/>
            <a:ext cx="2342638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FF6C-8237-4F2E-9A2D-1CAB00797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92" y="1825625"/>
            <a:ext cx="4711699" cy="439737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Seedlings were cut at the stem 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Pressure was applied to the foliage and gradually increased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enough pressure was exerted water emerged from stem, and that pressure was recorded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 chamber data, seed source, and warmed versus control treatments were combined and compared to recorded pressure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mixed models were used in R to test for patterns in our data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Patterns were interpreted in light of my hypotheses</a:t>
            </a: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12C33-DFC7-4F37-BCB7-7B768D1A215F}"/>
              </a:ext>
            </a:extLst>
          </p:cNvPr>
          <p:cNvSpPr txBox="1"/>
          <p:nvPr/>
        </p:nvSpPr>
        <p:spPr>
          <a:xfrm>
            <a:off x="6979272" y="5740803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 err="1">
                <a:solidFill>
                  <a:schemeClr val="bg1"/>
                </a:solidFill>
              </a:rPr>
              <a:t>Scholander</a:t>
            </a:r>
            <a:r>
              <a:rPr lang="en-US" dirty="0">
                <a:solidFill>
                  <a:schemeClr val="bg1"/>
                </a:solidFill>
              </a:rPr>
              <a:t> Pressure Bomb</a:t>
            </a:r>
          </a:p>
        </p:txBody>
      </p:sp>
    </p:spTree>
    <p:extLst>
      <p:ext uri="{BB962C8B-B14F-4D97-AF65-F5344CB8AC3E}">
        <p14:creationId xmlns:p14="http://schemas.microsoft.com/office/powerpoint/2010/main" val="2264440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C3DA-0A0C-4852-BD0F-4F15406A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51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ahoma "/>
              </a:rPr>
              <a:t>What exactly are we measuring?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58A9C-48EF-452E-9222-826B836CD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692" y="1537004"/>
            <a:ext cx="3748747" cy="49983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7A0598-1775-44C7-A7F0-F9FC837A591B}"/>
              </a:ext>
            </a:extLst>
          </p:cNvPr>
          <p:cNvSpPr txBox="1"/>
          <p:nvPr/>
        </p:nvSpPr>
        <p:spPr>
          <a:xfrm>
            <a:off x="535022" y="5092807"/>
            <a:ext cx="2650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 "/>
              </a:rPr>
              <a:t>Hydraulic Conductance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D7C820-FE4B-4728-B5C1-BD67FCD0B4BC}"/>
              </a:ext>
            </a:extLst>
          </p:cNvPr>
          <p:cNvSpPr txBox="1"/>
          <p:nvPr/>
        </p:nvSpPr>
        <p:spPr>
          <a:xfrm>
            <a:off x="434664" y="2782669"/>
            <a:ext cx="303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 "/>
              </a:rPr>
              <a:t>Transpiration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394C68-1712-494A-9247-08E7227D32AE}"/>
              </a:ext>
            </a:extLst>
          </p:cNvPr>
          <p:cNvSpPr txBox="1"/>
          <p:nvPr/>
        </p:nvSpPr>
        <p:spPr>
          <a:xfrm>
            <a:off x="5682529" y="2740762"/>
            <a:ext cx="205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 "/>
              </a:rPr>
              <a:t>Leaf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C99B6C-B316-4ADD-B1E2-61FD212AA5AA}"/>
              </a:ext>
            </a:extLst>
          </p:cNvPr>
          <p:cNvSpPr txBox="1"/>
          <p:nvPr/>
        </p:nvSpPr>
        <p:spPr>
          <a:xfrm>
            <a:off x="5443990" y="5064974"/>
            <a:ext cx="2292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Entire Seedling</a:t>
            </a: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655644DA-3FDC-4AF2-A7BA-FC82EC6174C1}"/>
              </a:ext>
            </a:extLst>
          </p:cNvPr>
          <p:cNvSpPr/>
          <p:nvPr/>
        </p:nvSpPr>
        <p:spPr>
          <a:xfrm>
            <a:off x="3779954" y="2782669"/>
            <a:ext cx="1097280" cy="646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C45CB0-E3D2-4877-A1F2-8C922814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939" y="5274370"/>
            <a:ext cx="1109568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5F533-D5AE-42E7-98DF-0A24B1F3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Results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69E661E-5B84-4979-BF0F-E407994B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76" y="2426818"/>
            <a:ext cx="5290964" cy="44311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ABBDD56-2EED-416F-B214-453043B2A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41" y="2352192"/>
            <a:ext cx="5290964" cy="443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3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0F13B-1BBF-4B55-B704-5545947C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2D5875-2108-409A-AE0A-2D9DAAE89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Temperature increases transpiration and productivity</a:t>
            </a:r>
          </a:p>
          <a:p>
            <a:r>
              <a:rPr lang="en-US" sz="2400"/>
              <a:t>Capture more carbon</a:t>
            </a:r>
          </a:p>
          <a:p>
            <a:r>
              <a:rPr lang="en-US" sz="2400"/>
              <a:t>Potential to acclimate</a:t>
            </a:r>
          </a:p>
        </p:txBody>
      </p:sp>
    </p:spTree>
    <p:extLst>
      <p:ext uri="{BB962C8B-B14F-4D97-AF65-F5344CB8AC3E}">
        <p14:creationId xmlns:p14="http://schemas.microsoft.com/office/powerpoint/2010/main" val="427192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46664-8085-4E08-9221-E91156D2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EF420-B71E-48B1-BDEB-5FBC6A8FB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My mentor Dr. Amy Whipple for her advice and resources and the many hours she spent reviewing my work. </a:t>
            </a:r>
          </a:p>
          <a:p>
            <a:r>
              <a:rPr lang="en-US" sz="2400">
                <a:solidFill>
                  <a:srgbClr val="000000"/>
                </a:solidFill>
              </a:rPr>
              <a:t>Our graduate students Ehren Moler and Jarred Swenson for help with data analysis, developing experiments, and training. </a:t>
            </a:r>
          </a:p>
          <a:p>
            <a:r>
              <a:rPr lang="en-US" sz="2400">
                <a:solidFill>
                  <a:srgbClr val="000000"/>
                </a:solidFill>
              </a:rPr>
              <a:t>All other undergraduate students in the Whipple lab for lending me a hand when needed. </a:t>
            </a:r>
          </a:p>
          <a:p>
            <a:r>
              <a:rPr lang="en-US" sz="2400">
                <a:solidFill>
                  <a:srgbClr val="000000"/>
                </a:solidFill>
              </a:rPr>
              <a:t>NAU NASA Space Grant</a:t>
            </a:r>
          </a:p>
          <a:p>
            <a:r>
              <a:rPr lang="en-US" sz="2400">
                <a:solidFill>
                  <a:srgbClr val="000000"/>
                </a:solidFill>
              </a:rPr>
              <a:t>Hooper Undergraduate Research Award </a:t>
            </a:r>
          </a:p>
        </p:txBody>
      </p:sp>
    </p:spTree>
    <p:extLst>
      <p:ext uri="{BB962C8B-B14F-4D97-AF65-F5344CB8AC3E}">
        <p14:creationId xmlns:p14="http://schemas.microsoft.com/office/powerpoint/2010/main" val="939785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17365D"/>
      </a:dk1>
      <a:lt1>
        <a:sysClr val="window" lastClr="FFFFFF"/>
      </a:lt1>
      <a:dk2>
        <a:srgbClr val="1F497D"/>
      </a:dk2>
      <a:lt2>
        <a:srgbClr val="17365D"/>
      </a:lt2>
      <a:accent1>
        <a:srgbClr val="1F497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8</TotalTime>
  <Words>273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Century Schoolbook</vt:lpstr>
      <vt:lpstr>Corbel</vt:lpstr>
      <vt:lpstr>Tahoma</vt:lpstr>
      <vt:lpstr>Tahoma </vt:lpstr>
      <vt:lpstr>Office Theme</vt:lpstr>
      <vt:lpstr>Feathered</vt:lpstr>
      <vt:lpstr>Evaluation of drought tolerance in relationship to climate change in Southwestern White Pine (Pinus strobiformis)</vt:lpstr>
      <vt:lpstr>Purpose and Importance</vt:lpstr>
      <vt:lpstr>Experimental Design</vt:lpstr>
      <vt:lpstr>Hypotheses</vt:lpstr>
      <vt:lpstr>Methods</vt:lpstr>
      <vt:lpstr>What exactly are we measuring?</vt:lpstr>
      <vt:lpstr>Results</vt:lpstr>
      <vt:lpstr>Discussion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drought tolerance in relationship to climate change in Southwestern White Pine (Pinus strobiformis)</dc:title>
  <dc:creator>Briana Palmiero</dc:creator>
  <cp:lastModifiedBy>Briana Palmiero</cp:lastModifiedBy>
  <cp:revision>3</cp:revision>
  <dcterms:created xsi:type="dcterms:W3CDTF">2019-04-02T00:20:14Z</dcterms:created>
  <dcterms:modified xsi:type="dcterms:W3CDTF">2019-04-02T00:36:31Z</dcterms:modified>
</cp:coreProperties>
</file>